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7559675" cy="10691813"/>
  <p:notesSz cx="6669088" cy="9872663"/>
  <p:defaultTextStyle>
    <a:defPPr>
      <a:defRPr lang="fr-FR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E587DA"/>
    <a:srgbClr val="FFC000"/>
    <a:srgbClr val="CC3300"/>
    <a:srgbClr val="CC0099"/>
    <a:srgbClr val="7030A0"/>
    <a:srgbClr val="E46C0A"/>
    <a:srgbClr val="A6A6A6"/>
    <a:srgbClr val="92D050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20" autoAdjust="0"/>
    <p:restoredTop sz="96412" autoAdjust="0"/>
  </p:normalViewPr>
  <p:slideViewPr>
    <p:cSldViewPr>
      <p:cViewPr>
        <p:scale>
          <a:sx n="110" d="100"/>
          <a:sy n="110" d="100"/>
        </p:scale>
        <p:origin x="348" y="-1506"/>
      </p:cViewPr>
      <p:guideLst>
        <p:guide orient="horz" pos="3368"/>
        <p:guide pos="2381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5/10/relationships/revisionInfo" Target="revisionInfo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/>
          <a:lstStyle>
            <a:lvl1pPr algn="r">
              <a:defRPr sz="1200"/>
            </a:lvl1pPr>
          </a:lstStyle>
          <a:p>
            <a:fld id="{AA89ECF5-0A72-4356-ACD8-E4C1A288B659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741363"/>
            <a:ext cx="2614612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12" tIns="47256" rIns="94512" bIns="47256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4512" tIns="47256" rIns="94512" bIns="4725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3633"/>
          </a:xfrm>
          <a:prstGeom prst="rect">
            <a:avLst/>
          </a:prstGeom>
        </p:spPr>
        <p:txBody>
          <a:bodyPr vert="horz" lIns="94512" tIns="47256" rIns="94512" bIns="47256" rtlCol="0" anchor="b"/>
          <a:lstStyle>
            <a:lvl1pPr algn="r">
              <a:defRPr sz="1200"/>
            </a:lvl1pPr>
          </a:lstStyle>
          <a:p>
            <a:fld id="{E920643B-6F12-40EC-ADCA-A21ECEDB948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99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027238" y="741363"/>
            <a:ext cx="2614612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/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4DD88-3347-48C4-AE2E-1A23652F3AF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42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374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754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0764" y="428170"/>
            <a:ext cx="1700927" cy="912269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4" y="428170"/>
            <a:ext cx="4976786" cy="912269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264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432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984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4" y="2494758"/>
            <a:ext cx="3338856" cy="7056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5" y="2494758"/>
            <a:ext cx="3338856" cy="70561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984" y="3390690"/>
            <a:ext cx="3340169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0211" y="2393283"/>
            <a:ext cx="3341481" cy="99740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1" y="3390690"/>
            <a:ext cx="3341481" cy="61601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505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510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456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9" cy="9125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984" y="2237362"/>
            <a:ext cx="2487081" cy="73134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558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879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D08FF-7419-459B-AD99-8EB6C0C51A70}" type="datetimeFigureOut">
              <a:rPr lang="fr-FR" smtClean="0"/>
              <a:t>10/01/2019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819FB-70F2-471D-97C0-98E3D73C35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48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="" xmlns:a16="http://schemas.microsoft.com/office/drawing/2014/main" id="{D9C626F1-5CC5-4CE1-A949-77C241047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7702" y="-925775"/>
            <a:ext cx="2128913" cy="2187151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="" xmlns:a16="http://schemas.microsoft.com/office/drawing/2014/main" id="{A0987F7C-2E36-4D11-B64A-24F6C7D01C73}"/>
              </a:ext>
            </a:extLst>
          </p:cNvPr>
          <p:cNvSpPr txBox="1"/>
          <p:nvPr/>
        </p:nvSpPr>
        <p:spPr>
          <a:xfrm>
            <a:off x="179437" y="254803"/>
            <a:ext cx="5372800" cy="4915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FR" sz="2000" cap="all" dirty="0" smtClean="0">
                <a:latin typeface="Century Gothic" panose="020B0502020202020204" pitchFamily="34" charset="0"/>
                <a:cs typeface="HelveticaNeueLT Com 55 Roman"/>
              </a:rPr>
              <a:t>Communiqué de presse</a:t>
            </a:r>
            <a:r>
              <a:rPr lang="fr-FR" sz="1600" cap="all" dirty="0" smtClean="0">
                <a:latin typeface="Century Gothic" panose="020B0502020202020204" pitchFamily="34" charset="0"/>
                <a:cs typeface="HelveticaNeueLT Com 55 Roman"/>
              </a:rPr>
              <a:t> </a:t>
            </a:r>
          </a:p>
          <a:p>
            <a:r>
              <a:rPr lang="fr-FR" sz="1200" cap="all" dirty="0" smtClean="0">
                <a:latin typeface="Century Gothic" panose="020B0502020202020204" pitchFamily="34" charset="0"/>
                <a:cs typeface="HelveticaNeueLT Com 55 Roman"/>
              </a:rPr>
              <a:t>JEUDI 10 janvier 2019</a:t>
            </a:r>
          </a:p>
          <a:p>
            <a:endParaRPr lang="fr-FR" sz="4000" cap="all" dirty="0">
              <a:latin typeface="Gilroy-extrabold" panose="00000900000000000000" pitchFamily="50" charset="0"/>
              <a:cs typeface="HelveticaNeueLT Com 55 Roman"/>
            </a:endParaRP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xmlns="" id="{A0987F7C-2E36-4D11-B64A-24F6C7D01C73}"/>
              </a:ext>
            </a:extLst>
          </p:cNvPr>
          <p:cNvSpPr txBox="1"/>
          <p:nvPr/>
        </p:nvSpPr>
        <p:spPr>
          <a:xfrm>
            <a:off x="0" y="1385466"/>
            <a:ext cx="7559675" cy="3802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FR" sz="2000" cap="all" dirty="0" smtClean="0">
                <a:latin typeface="Century Gothic" panose="020B0502020202020204" pitchFamily="34" charset="0"/>
                <a:cs typeface="HelveticaNeueLT Com 55 Roman"/>
              </a:rPr>
              <a:t>Événements BD FNAC PARIS</a:t>
            </a:r>
            <a:br>
              <a:rPr lang="fr-FR" sz="2000" cap="all" dirty="0" smtClean="0">
                <a:latin typeface="Century Gothic" panose="020B0502020202020204" pitchFamily="34" charset="0"/>
                <a:cs typeface="HelveticaNeueLT Com 55 Roman"/>
              </a:rPr>
            </a:br>
            <a:r>
              <a:rPr lang="fr-FR" sz="2000" cap="all" dirty="0" smtClean="0">
                <a:latin typeface="Century Gothic" panose="020B0502020202020204" pitchFamily="34" charset="0"/>
                <a:cs typeface="HelveticaNeueLT Com 55 Roman"/>
              </a:rPr>
              <a:t>janvier 2019 </a:t>
            </a:r>
            <a:endParaRPr lang="fr-FR" sz="2000" cap="all" dirty="0">
              <a:latin typeface="Century Gothic" panose="020B0502020202020204" pitchFamily="34" charset="0"/>
              <a:cs typeface="HelveticaNeueLT Com 55 Roman"/>
            </a:endParaRPr>
          </a:p>
        </p:txBody>
      </p:sp>
      <p:pic>
        <p:nvPicPr>
          <p:cNvPr id="35" name="Image 34">
            <a:extLst>
              <a:ext uri="{FF2B5EF4-FFF2-40B4-BE49-F238E27FC236}">
                <a16:creationId xmlns="" xmlns:a16="http://schemas.microsoft.com/office/drawing/2014/main" id="{6A1890A6-BDC7-4F52-B547-441E8289C6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456" y="313730"/>
            <a:ext cx="842300" cy="8423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773" y="2080953"/>
            <a:ext cx="1547589" cy="1320737"/>
          </a:xfrm>
          <a:prstGeom prst="rect">
            <a:avLst/>
          </a:prstGeom>
        </p:spPr>
      </p:pic>
      <p:sp>
        <p:nvSpPr>
          <p:cNvPr id="56" name="ZoneTexte 55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407631" y="5579753"/>
            <a:ext cx="5920869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JEAN-MARC ROCHETTE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DÉDICACE FNAC FORUM DES HALLES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SAMEDI 12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15H00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</a:t>
            </a:r>
            <a:r>
              <a:rPr lang="fr-FR" sz="900" dirty="0">
                <a:latin typeface="Century Gothic" panose="020B0502020202020204" pitchFamily="34" charset="0"/>
              </a:rPr>
              <a:t>Forum des Halles </a:t>
            </a:r>
            <a:r>
              <a:rPr lang="fr-FR" sz="900" dirty="0" smtClean="0">
                <a:latin typeface="Century Gothic" panose="020B0502020202020204" pitchFamily="34" charset="0"/>
              </a:rPr>
              <a:t>est ravie d’accueillir Jean-Marc Rochette pour une séance de dédicaces à </a:t>
            </a:r>
            <a:r>
              <a:rPr lang="fr-FR" sz="900" dirty="0">
                <a:latin typeface="Century Gothic" panose="020B0502020202020204" pitchFamily="34" charset="0"/>
              </a:rPr>
              <a:t>l'occasion de la sortie de sa nouvelle bande dessinée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Ailefroide</a:t>
            </a:r>
            <a:r>
              <a:rPr lang="fr-FR" sz="900" i="1" dirty="0" smtClean="0">
                <a:latin typeface="Century Gothic" panose="020B0502020202020204" pitchFamily="34" charset="0"/>
              </a:rPr>
              <a:t> </a:t>
            </a:r>
            <a:r>
              <a:rPr lang="fr-FR" sz="900" i="1" dirty="0">
                <a:latin typeface="Century Gothic" panose="020B0502020202020204" pitchFamily="34" charset="0"/>
              </a:rPr>
              <a:t>altitude </a:t>
            </a:r>
            <a:r>
              <a:rPr lang="fr-FR" sz="900" i="1" dirty="0" smtClean="0">
                <a:latin typeface="Century Gothic" panose="020B0502020202020204" pitchFamily="34" charset="0"/>
              </a:rPr>
              <a:t>3954. </a:t>
            </a:r>
            <a:r>
              <a:rPr lang="fr-FR" sz="900" dirty="0" smtClean="0">
                <a:latin typeface="Century Gothic" panose="020B0502020202020204" pitchFamily="34" charset="0"/>
              </a:rPr>
              <a:t>Cet album fait partie de la sélection du Prix </a:t>
            </a:r>
            <a:r>
              <a:rPr lang="fr-FR" sz="900" dirty="0">
                <a:latin typeface="Century Gothic" panose="020B0502020202020204" pitchFamily="34" charset="0"/>
              </a:rPr>
              <a:t>BD Fnac France </a:t>
            </a:r>
            <a:r>
              <a:rPr lang="fr-FR" sz="900" dirty="0" smtClean="0">
                <a:latin typeface="Century Gothic" panose="020B0502020202020204" pitchFamily="34" charset="0"/>
              </a:rPr>
              <a:t>Inter.</a:t>
            </a:r>
          </a:p>
          <a:p>
            <a:pPr lvl="0" algn="just">
              <a:defRPr/>
            </a:pPr>
            <a:endParaRPr lang="fr-FR" sz="400" dirty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Cet album est le </a:t>
            </a:r>
            <a:r>
              <a:rPr lang="fr-FR" sz="900" dirty="0">
                <a:latin typeface="Century Gothic" panose="020B0502020202020204" pitchFamily="34" charset="0"/>
              </a:rPr>
              <a:t>récit d'un gamin qui se rêvait guide et qui devient </a:t>
            </a:r>
            <a:r>
              <a:rPr lang="fr-FR" sz="900" dirty="0" smtClean="0">
                <a:latin typeface="Century Gothic" panose="020B0502020202020204" pitchFamily="34" charset="0"/>
              </a:rPr>
              <a:t>dessinateur.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Ailefroide</a:t>
            </a:r>
            <a:r>
              <a:rPr lang="fr-FR" sz="900" dirty="0" smtClean="0">
                <a:latin typeface="Century Gothic" panose="020B0502020202020204" pitchFamily="34" charset="0"/>
              </a:rPr>
              <a:t> </a:t>
            </a:r>
            <a:r>
              <a:rPr lang="fr-FR" sz="900" dirty="0">
                <a:latin typeface="Century Gothic" panose="020B0502020202020204" pitchFamily="34" charset="0"/>
              </a:rPr>
              <a:t>est tout à la fois une célébration de l'alpinisme, une déclaration d'amour à la haute montagne et une leçon de vie.</a:t>
            </a:r>
          </a:p>
        </p:txBody>
      </p:sp>
      <p:pic>
        <p:nvPicPr>
          <p:cNvPr id="6" name="Picture 4" descr="Rencontrez Jean-Marc Rochett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93" y="5600207"/>
            <a:ext cx="1107483" cy="1548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ZoneTexte 74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407631" y="7165034"/>
            <a:ext cx="59208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MARIE DUVOISIN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DÉDICACE FNAC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FORUM DES HALLES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SAMEDI 12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15H00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Forum des Halles a le plaisir de recevoir Marie </a:t>
            </a:r>
            <a:r>
              <a:rPr lang="fr-FR" sz="900" dirty="0" err="1" smtClean="0">
                <a:latin typeface="Century Gothic" panose="020B0502020202020204" pitchFamily="34" charset="0"/>
              </a:rPr>
              <a:t>Duvoisin</a:t>
            </a:r>
            <a:r>
              <a:rPr lang="fr-FR" sz="900" dirty="0" smtClean="0">
                <a:latin typeface="Century Gothic" panose="020B0502020202020204" pitchFamily="34" charset="0"/>
              </a:rPr>
              <a:t> pour une séance de dédicaces à l’occasion de la sortie de sa bande dessinée </a:t>
            </a:r>
            <a:r>
              <a:rPr lang="fr-FR" sz="900" i="1" dirty="0" smtClean="0">
                <a:latin typeface="Century Gothic" panose="020B0502020202020204" pitchFamily="34" charset="0"/>
              </a:rPr>
              <a:t>Nos embellies</a:t>
            </a:r>
            <a:r>
              <a:rPr lang="fr-FR" sz="900" dirty="0" smtClean="0">
                <a:latin typeface="Century Gothic" panose="020B0502020202020204" pitchFamily="34" charset="0"/>
              </a:rPr>
              <a:t>. </a:t>
            </a:r>
            <a:r>
              <a:rPr lang="fr-FR" sz="900" dirty="0">
                <a:latin typeface="Century Gothic" panose="020B0502020202020204" pitchFamily="34" charset="0"/>
              </a:rPr>
              <a:t>Cet album fait partie de la </a:t>
            </a:r>
            <a:r>
              <a:rPr lang="fr-FR" sz="900" dirty="0" smtClean="0">
                <a:latin typeface="Century Gothic" panose="020B0502020202020204" pitchFamily="34" charset="0"/>
              </a:rPr>
              <a:t>sélection </a:t>
            </a:r>
            <a:r>
              <a:rPr lang="fr-FR" sz="900" dirty="0">
                <a:latin typeface="Century Gothic" panose="020B0502020202020204" pitchFamily="34" charset="0"/>
              </a:rPr>
              <a:t>du Prix BD Fnac France Inter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</a:p>
          <a:p>
            <a:pPr lvl="0" algn="just">
              <a:defRPr/>
            </a:pPr>
            <a:endParaRPr lang="fr-FR" sz="400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Lily </a:t>
            </a:r>
            <a:r>
              <a:rPr lang="fr-FR" sz="900" dirty="0">
                <a:latin typeface="Century Gothic" panose="020B0502020202020204" pitchFamily="34" charset="0"/>
              </a:rPr>
              <a:t>et </a:t>
            </a:r>
            <a:r>
              <a:rPr lang="fr-FR" sz="900" dirty="0" smtClean="0">
                <a:latin typeface="Century Gothic" panose="020B0502020202020204" pitchFamily="34" charset="0"/>
              </a:rPr>
              <a:t>le petit Balthazar quittent tout sur </a:t>
            </a:r>
            <a:r>
              <a:rPr lang="fr-FR" sz="900" dirty="0">
                <a:latin typeface="Century Gothic" panose="020B0502020202020204" pitchFamily="34" charset="0"/>
              </a:rPr>
              <a:t>un coup de tête pour retrouver goût à la vie. Sur leur </a:t>
            </a:r>
            <a:r>
              <a:rPr lang="fr-FR" sz="900" dirty="0" smtClean="0">
                <a:latin typeface="Century Gothic" panose="020B0502020202020204" pitchFamily="34" charset="0"/>
              </a:rPr>
              <a:t>route, </a:t>
            </a:r>
            <a:r>
              <a:rPr lang="fr-FR" sz="900" dirty="0">
                <a:latin typeface="Century Gothic" panose="020B0502020202020204" pitchFamily="34" charset="0"/>
              </a:rPr>
              <a:t>ils </a:t>
            </a:r>
            <a:r>
              <a:rPr lang="fr-FR" sz="900" dirty="0" smtClean="0">
                <a:latin typeface="Century Gothic" panose="020B0502020202020204" pitchFamily="34" charset="0"/>
              </a:rPr>
              <a:t>rencontrent </a:t>
            </a:r>
            <a:r>
              <a:rPr lang="fr-FR" sz="900" dirty="0">
                <a:latin typeface="Century Gothic" panose="020B0502020202020204" pitchFamily="34" charset="0"/>
              </a:rPr>
              <a:t>un jeune homme en </a:t>
            </a:r>
            <a:r>
              <a:rPr lang="fr-FR" sz="900" dirty="0" smtClean="0">
                <a:latin typeface="Century Gothic" panose="020B0502020202020204" pitchFamily="34" charset="0"/>
              </a:rPr>
              <a:t>marge, </a:t>
            </a:r>
            <a:r>
              <a:rPr lang="fr-FR" sz="900" dirty="0">
                <a:latin typeface="Century Gothic" panose="020B0502020202020204" pitchFamily="34" charset="0"/>
              </a:rPr>
              <a:t>puis un berger qui élève seul ses brebis avec son chien. Ensemble, ces âmes déboussolées vont retrouver un souffle de vie.</a:t>
            </a:r>
            <a:endParaRPr lang="fr-FR" sz="900" dirty="0" smtClean="0">
              <a:latin typeface="Century Gothic" panose="020B0502020202020204" pitchFamily="34" charset="0"/>
            </a:endParaRPr>
          </a:p>
        </p:txBody>
      </p:sp>
      <p:pic>
        <p:nvPicPr>
          <p:cNvPr id="1030" name="Picture 6" descr="Rencontrez Marie Duvois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93" y="7256165"/>
            <a:ext cx="1104930" cy="1496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ZoneTexte 75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407631" y="8888814"/>
            <a:ext cx="59208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ANTHONY PASTOR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DÉDICACE FNAC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SAINT-LAZARE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MERCREDI 16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17H00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Saint-Lazare a le plaisir d’accueillir le dessinateur Anthony </a:t>
            </a:r>
            <a:r>
              <a:rPr lang="fr-FR" sz="900" dirty="0" err="1" smtClean="0">
                <a:latin typeface="Century Gothic" panose="020B0502020202020204" pitchFamily="34" charset="0"/>
              </a:rPr>
              <a:t>Pastor</a:t>
            </a:r>
            <a:r>
              <a:rPr lang="fr-FR" sz="900" dirty="0" smtClean="0">
                <a:latin typeface="Century Gothic" panose="020B0502020202020204" pitchFamily="34" charset="0"/>
              </a:rPr>
              <a:t> pour une séance de dédicaces de sa bande dessinée </a:t>
            </a:r>
            <a:r>
              <a:rPr lang="fr-FR" sz="900" i="1" dirty="0" smtClean="0">
                <a:latin typeface="Century Gothic" panose="020B0502020202020204" pitchFamily="34" charset="0"/>
              </a:rPr>
              <a:t>No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War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</a:p>
          <a:p>
            <a:pPr lvl="0" algn="just">
              <a:defRPr/>
            </a:pPr>
            <a:endParaRPr lang="fr-FR" sz="400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i="1" dirty="0" smtClean="0">
                <a:latin typeface="Century Gothic" panose="020B0502020202020204" pitchFamily="34" charset="0"/>
              </a:rPr>
              <a:t>Le </a:t>
            </a:r>
            <a:r>
              <a:rPr lang="fr-FR" sz="900" i="1" dirty="0" err="1">
                <a:latin typeface="Century Gothic" panose="020B0502020202020204" pitchFamily="34" charset="0"/>
              </a:rPr>
              <a:t>Vukland</a:t>
            </a:r>
            <a:r>
              <a:rPr lang="fr-FR" sz="900" i="1" dirty="0">
                <a:latin typeface="Century Gothic" panose="020B0502020202020204" pitchFamily="34" charset="0"/>
              </a:rPr>
              <a:t> est </a:t>
            </a:r>
            <a:r>
              <a:rPr lang="fr-FR" sz="900" i="1" dirty="0" smtClean="0">
                <a:latin typeface="Century Gothic" panose="020B0502020202020204" pitchFamily="34" charset="0"/>
              </a:rPr>
              <a:t>un archipel </a:t>
            </a:r>
            <a:r>
              <a:rPr lang="fr-FR" sz="900" i="1" dirty="0">
                <a:latin typeface="Century Gothic" panose="020B0502020202020204" pitchFamily="34" charset="0"/>
              </a:rPr>
              <a:t>de l’Atlantique nord </a:t>
            </a:r>
            <a:r>
              <a:rPr lang="fr-FR" sz="900" i="1" dirty="0" smtClean="0">
                <a:latin typeface="Century Gothic" panose="020B0502020202020204" pitchFamily="34" charset="0"/>
              </a:rPr>
              <a:t>dont </a:t>
            </a:r>
            <a:r>
              <a:rPr lang="fr-FR" sz="900" i="1" dirty="0">
                <a:latin typeface="Century Gothic" panose="020B0502020202020204" pitchFamily="34" charset="0"/>
              </a:rPr>
              <a:t>la colonisation s’est effectuée au dépend du peuple natif, les </a:t>
            </a:r>
            <a:r>
              <a:rPr lang="fr-FR" sz="900" i="1" dirty="0" err="1">
                <a:latin typeface="Century Gothic" panose="020B0502020202020204" pitchFamily="34" charset="0"/>
              </a:rPr>
              <a:t>Kiviks</a:t>
            </a:r>
            <a:r>
              <a:rPr lang="fr-FR" sz="900" i="1" dirty="0" smtClean="0">
                <a:latin typeface="Century Gothic" panose="020B0502020202020204" pitchFamily="34" charset="0"/>
              </a:rPr>
              <a:t>. Alors </a:t>
            </a:r>
            <a:r>
              <a:rPr lang="fr-FR" sz="900" i="1" dirty="0">
                <a:latin typeface="Century Gothic" panose="020B0502020202020204" pitchFamily="34" charset="0"/>
              </a:rPr>
              <a:t>que le corps sans vie d’un ingénieur du barrage est </a:t>
            </a:r>
            <a:r>
              <a:rPr lang="fr-FR" sz="900" i="1" dirty="0" smtClean="0">
                <a:latin typeface="Century Gothic" panose="020B0502020202020204" pitchFamily="34" charset="0"/>
              </a:rPr>
              <a:t>retrouvé, de </a:t>
            </a:r>
            <a:r>
              <a:rPr lang="fr-FR" sz="900" i="1" dirty="0">
                <a:latin typeface="Century Gothic" panose="020B0502020202020204" pitchFamily="34" charset="0"/>
              </a:rPr>
              <a:t>violentes manifestations </a:t>
            </a:r>
            <a:r>
              <a:rPr lang="fr-FR" sz="900" i="1" dirty="0" smtClean="0">
                <a:latin typeface="Century Gothic" panose="020B0502020202020204" pitchFamily="34" charset="0"/>
              </a:rPr>
              <a:t>éclatent.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Run</a:t>
            </a:r>
            <a:r>
              <a:rPr lang="fr-FR" sz="900" i="1" dirty="0" smtClean="0">
                <a:latin typeface="Century Gothic" panose="020B0502020202020204" pitchFamily="34" charset="0"/>
              </a:rPr>
              <a:t> - dont la mère est chef du parti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Kivik</a:t>
            </a:r>
            <a:r>
              <a:rPr lang="fr-FR" sz="900" i="1" dirty="0" smtClean="0">
                <a:latin typeface="Century Gothic" panose="020B0502020202020204" pitchFamily="34" charset="0"/>
              </a:rPr>
              <a:t>, et le père un chef d’entreprise prospère du secteur énergétique - va alors se </a:t>
            </a:r>
            <a:r>
              <a:rPr lang="fr-FR" sz="900" i="1" dirty="0">
                <a:latin typeface="Century Gothic" panose="020B0502020202020204" pitchFamily="34" charset="0"/>
              </a:rPr>
              <a:t>retrouver au cœur d’un complot </a:t>
            </a:r>
            <a:r>
              <a:rPr lang="fr-FR" sz="900" i="1" dirty="0" smtClean="0">
                <a:latin typeface="Century Gothic" panose="020B0502020202020204" pitchFamily="34" charset="0"/>
              </a:rPr>
              <a:t>politico-écologique.</a:t>
            </a:r>
            <a:endParaRPr lang="fr-FR" sz="900" i="1" dirty="0">
              <a:latin typeface="Century Gothic" panose="020B0502020202020204" pitchFamily="34" charset="0"/>
            </a:endParaRPr>
          </a:p>
        </p:txBody>
      </p:sp>
      <p:pic>
        <p:nvPicPr>
          <p:cNvPr id="1032" name="Picture 8" descr="Rencontrez Anthony Pasto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92" y="8901316"/>
            <a:ext cx="1091943" cy="153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6296" y="2420586"/>
            <a:ext cx="2781453" cy="48797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54864" y="2420586"/>
            <a:ext cx="2781453" cy="464382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407631" y="4566168"/>
            <a:ext cx="59208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EXPOSITION PIERRE WININGER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EXPOSITION - FNAC TERNES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DU LUNDI 7 JANVIER AU VENDREDI 18 JANVIER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Ternes a le plaisir d’exposer des planches extraites de la bande dessinée de Pierre </a:t>
            </a:r>
            <a:r>
              <a:rPr lang="fr-FR" sz="900" dirty="0" err="1" smtClean="0">
                <a:latin typeface="Century Gothic" panose="020B0502020202020204" pitchFamily="34" charset="0"/>
              </a:rPr>
              <a:t>Wininger</a:t>
            </a:r>
            <a:r>
              <a:rPr lang="fr-FR" sz="900" dirty="0" smtClean="0">
                <a:latin typeface="Century Gothic" panose="020B0502020202020204" pitchFamily="34" charset="0"/>
              </a:rPr>
              <a:t>, </a:t>
            </a:r>
            <a:r>
              <a:rPr lang="fr-FR" sz="900" i="1" dirty="0" smtClean="0">
                <a:latin typeface="Century Gothic" panose="020B0502020202020204" pitchFamily="34" charset="0"/>
              </a:rPr>
              <a:t>La Pyramide Oubliée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  <a:endParaRPr lang="fr-FR" sz="900" dirty="0">
              <a:latin typeface="Century Gothic" panose="020B0502020202020204" pitchFamily="34" charset="0"/>
            </a:endParaRPr>
          </a:p>
        </p:txBody>
      </p:sp>
      <p:pic>
        <p:nvPicPr>
          <p:cNvPr id="19" name="Picture 2" descr="Résultat de recherche d'images pour &quot;Pierre Wininger la pyramide oubliée&quot;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53" t="6410" r="18409" b="55422"/>
          <a:stretch/>
        </p:blipFill>
        <p:spPr bwMode="auto">
          <a:xfrm>
            <a:off x="204792" y="4634865"/>
            <a:ext cx="1104931" cy="68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04792" y="3457838"/>
            <a:ext cx="7256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Du  </a:t>
            </a:r>
            <a:r>
              <a:rPr lang="fr-FR" sz="1200" b="1" dirty="0" smtClean="0"/>
              <a:t>1</a:t>
            </a:r>
            <a:r>
              <a:rPr lang="fr-FR" sz="1200" b="1" baseline="30000" dirty="0" smtClean="0"/>
              <a:t>er</a:t>
            </a:r>
            <a:r>
              <a:rPr lang="fr-FR" sz="1200" b="1" dirty="0" smtClean="0"/>
              <a:t> janvier </a:t>
            </a:r>
            <a:r>
              <a:rPr lang="fr-FR" sz="1200" b="1" dirty="0"/>
              <a:t>au 15 février 2019, la bande dessinée dans toute </a:t>
            </a:r>
            <a:r>
              <a:rPr lang="fr-FR" sz="1200" b="1" dirty="0" smtClean="0"/>
              <a:t>sa diversité </a:t>
            </a:r>
            <a:r>
              <a:rPr lang="fr-FR" sz="1200" b="1" dirty="0" smtClean="0"/>
              <a:t>sera mise </a:t>
            </a:r>
            <a:r>
              <a:rPr lang="fr-FR" sz="1200" b="1" dirty="0"/>
              <a:t>à </a:t>
            </a:r>
            <a:r>
              <a:rPr lang="fr-FR" sz="1200" b="1" dirty="0" smtClean="0"/>
              <a:t>l’honneur</a:t>
            </a:r>
          </a:p>
          <a:p>
            <a:pPr algn="ctr"/>
            <a:r>
              <a:rPr lang="fr-FR" sz="1200" b="1" dirty="0" smtClean="0"/>
              <a:t> </a:t>
            </a:r>
            <a:r>
              <a:rPr lang="fr-FR" sz="1200" b="1" dirty="0"/>
              <a:t>dans tous les magasins Fnac et sur </a:t>
            </a:r>
            <a:r>
              <a:rPr lang="fr-FR" sz="1200" b="1" dirty="0" smtClean="0"/>
              <a:t>Fnac.com.  En </a:t>
            </a:r>
            <a:r>
              <a:rPr lang="fr-FR" sz="1200" b="1" dirty="0" smtClean="0"/>
              <a:t>plus d’une sélection « coup de cœur » </a:t>
            </a:r>
            <a:r>
              <a:rPr lang="fr-FR" sz="1200" b="1" dirty="0" smtClean="0"/>
              <a:t>d’albums choisis</a:t>
            </a:r>
            <a:br>
              <a:rPr lang="fr-FR" sz="1200" b="1" dirty="0" smtClean="0"/>
            </a:br>
            <a:r>
              <a:rPr lang="fr-FR" sz="1200" b="1" dirty="0" smtClean="0"/>
              <a:t> </a:t>
            </a:r>
            <a:r>
              <a:rPr lang="fr-FR" sz="1200" b="1" dirty="0" smtClean="0"/>
              <a:t>par </a:t>
            </a:r>
            <a:r>
              <a:rPr lang="fr-FR" sz="1200" b="1" dirty="0" smtClean="0"/>
              <a:t>leurs libraires, </a:t>
            </a:r>
            <a:r>
              <a:rPr lang="fr-FR" sz="1200" b="1" dirty="0" smtClean="0"/>
              <a:t>les Fnac parisiennes accueilleront </a:t>
            </a:r>
            <a:r>
              <a:rPr lang="fr-FR" sz="1200" b="1" dirty="0" smtClean="0"/>
              <a:t>de nombreux auteurs et illustrateurs pour </a:t>
            </a:r>
            <a:br>
              <a:rPr lang="fr-FR" sz="1200" b="1" dirty="0" smtClean="0"/>
            </a:br>
            <a:r>
              <a:rPr lang="fr-FR" sz="1200" b="1" dirty="0" smtClean="0"/>
              <a:t>des rencontres et des séances de dédicaces exceptionnelles.</a:t>
            </a: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38709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26220" y="3059593"/>
            <a:ext cx="6058656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PHILIPPE COLLIN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RENCONTRE DÉDICACE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- FNAC SAINT-LAZARE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MERCREDI 23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18H00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Saint-Lazare reçoit Philippe </a:t>
            </a:r>
            <a:r>
              <a:rPr lang="fr-FR" sz="900" dirty="0" err="1" smtClean="0">
                <a:latin typeface="Century Gothic" panose="020B0502020202020204" pitchFamily="34" charset="0"/>
              </a:rPr>
              <a:t>Collin</a:t>
            </a:r>
            <a:r>
              <a:rPr lang="fr-FR" sz="900" dirty="0" smtClean="0">
                <a:latin typeface="Century Gothic" panose="020B0502020202020204" pitchFamily="34" charset="0"/>
              </a:rPr>
              <a:t> </a:t>
            </a:r>
            <a:r>
              <a:rPr lang="fr-FR" sz="900" dirty="0" smtClean="0">
                <a:latin typeface="Century Gothic" panose="020B0502020202020204" pitchFamily="34" charset="0"/>
              </a:rPr>
              <a:t>pour une rencontre suivie d’une séance de </a:t>
            </a:r>
            <a:r>
              <a:rPr lang="fr-FR" sz="900" dirty="0" smtClean="0">
                <a:latin typeface="Century Gothic" panose="020B0502020202020204" pitchFamily="34" charset="0"/>
              </a:rPr>
              <a:t>dédicaces de sa bande dessinée, </a:t>
            </a:r>
            <a:r>
              <a:rPr lang="fr-FR" sz="900" i="1" dirty="0" smtClean="0">
                <a:latin typeface="Century Gothic" panose="020B0502020202020204" pitchFamily="34" charset="0"/>
              </a:rPr>
              <a:t>Le Voyage de Marcel Grob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  <a:r>
              <a:rPr lang="fr-FR" sz="900" dirty="0">
                <a:latin typeface="Century Gothic" panose="020B0502020202020204" pitchFamily="34" charset="0"/>
              </a:rPr>
              <a:t> Cet album fait partie de la </a:t>
            </a:r>
            <a:r>
              <a:rPr lang="fr-FR" sz="900" dirty="0" smtClean="0">
                <a:latin typeface="Century Gothic" panose="020B0502020202020204" pitchFamily="34" charset="0"/>
              </a:rPr>
              <a:t>sélection </a:t>
            </a:r>
            <a:r>
              <a:rPr lang="fr-FR" sz="900" dirty="0">
                <a:latin typeface="Century Gothic" panose="020B0502020202020204" pitchFamily="34" charset="0"/>
              </a:rPr>
              <a:t>du Prix BD Fnac France Inter. </a:t>
            </a:r>
            <a:endParaRPr lang="fr-FR" sz="900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endParaRPr lang="fr-FR" sz="400" dirty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i="1" dirty="0" smtClean="0">
                <a:latin typeface="Century Gothic" panose="020B0502020202020204" pitchFamily="34" charset="0"/>
              </a:rPr>
              <a:t>11 </a:t>
            </a:r>
            <a:r>
              <a:rPr lang="fr-FR" sz="900" i="1" dirty="0">
                <a:latin typeface="Century Gothic" panose="020B0502020202020204" pitchFamily="34" charset="0"/>
              </a:rPr>
              <a:t>octobre 2009. Marcel Grob, un vieil homme de 83 ans, se retrouve devant un juge qui l’interroge sur sa </a:t>
            </a:r>
            <a:r>
              <a:rPr lang="fr-FR" sz="900" i="1" dirty="0" smtClean="0">
                <a:latin typeface="Century Gothic" panose="020B0502020202020204" pitchFamily="34" charset="0"/>
              </a:rPr>
              <a:t>vie : le 28 </a:t>
            </a:r>
            <a:r>
              <a:rPr lang="fr-FR" sz="900" i="1" dirty="0">
                <a:latin typeface="Century Gothic" panose="020B0502020202020204" pitchFamily="34" charset="0"/>
              </a:rPr>
              <a:t>juin 1944, </a:t>
            </a:r>
            <a:r>
              <a:rPr lang="fr-FR" sz="900" i="1" dirty="0" smtClean="0">
                <a:latin typeface="Century Gothic" panose="020B0502020202020204" pitchFamily="34" charset="0"/>
              </a:rPr>
              <a:t>ce </a:t>
            </a:r>
            <a:r>
              <a:rPr lang="fr-FR" sz="900" i="1" dirty="0">
                <a:latin typeface="Century Gothic" panose="020B0502020202020204" pitchFamily="34" charset="0"/>
              </a:rPr>
              <a:t>jeune Alsacien rejoint la </a:t>
            </a:r>
            <a:r>
              <a:rPr lang="fr-FR" sz="900" i="1" dirty="0" err="1">
                <a:latin typeface="Century Gothic" panose="020B0502020202020204" pitchFamily="34" charset="0"/>
              </a:rPr>
              <a:t>Waffen</a:t>
            </a:r>
            <a:r>
              <a:rPr lang="fr-FR" sz="900" i="1" dirty="0">
                <a:latin typeface="Century Gothic" panose="020B0502020202020204" pitchFamily="34" charset="0"/>
              </a:rPr>
              <a:t> SS et doit </a:t>
            </a:r>
            <a:r>
              <a:rPr lang="fr-FR" sz="900" i="1" dirty="0" smtClean="0">
                <a:latin typeface="Century Gothic" panose="020B0502020202020204" pitchFamily="34" charset="0"/>
              </a:rPr>
              <a:t>intégrer </a:t>
            </a:r>
            <a:r>
              <a:rPr lang="fr-FR" sz="900" i="1" dirty="0">
                <a:latin typeface="Century Gothic" panose="020B0502020202020204" pitchFamily="34" charset="0"/>
              </a:rPr>
              <a:t>de force la </a:t>
            </a:r>
            <a:r>
              <a:rPr lang="fr-FR" sz="900" i="1" dirty="0" err="1" smtClean="0">
                <a:latin typeface="Century Gothic" panose="020B0502020202020204" pitchFamily="34" charset="0"/>
              </a:rPr>
              <a:t>Reichsführer</a:t>
            </a:r>
            <a:r>
              <a:rPr lang="fr-FR" sz="900" i="1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37806" y="4626111"/>
            <a:ext cx="607996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YSLAIRE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RENCONTRE </a:t>
            </a: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DÉDICACE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- FNAC BERCY VILLAGE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MERCREDI 23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18H00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Bercy Village a le plaisir de recevoir le scénariste et dessinateur </a:t>
            </a:r>
            <a:r>
              <a:rPr lang="fr-FR" sz="900" dirty="0" err="1" smtClean="0">
                <a:latin typeface="Century Gothic" panose="020B0502020202020204" pitchFamily="34" charset="0"/>
              </a:rPr>
              <a:t>Yslaire</a:t>
            </a:r>
            <a:r>
              <a:rPr lang="fr-FR" sz="900" dirty="0" smtClean="0">
                <a:latin typeface="Century Gothic" panose="020B0502020202020204" pitchFamily="34" charset="0"/>
              </a:rPr>
              <a:t> pour une rencontre suivie d’une séance de dédicaces du tome 8 de S</a:t>
            </a:r>
            <a:r>
              <a:rPr lang="fr-FR" sz="900" i="1" dirty="0" smtClean="0">
                <a:latin typeface="Century Gothic" panose="020B0502020202020204" pitchFamily="34" charset="0"/>
              </a:rPr>
              <a:t>ambre</a:t>
            </a:r>
            <a:r>
              <a:rPr lang="fr-FR" sz="900" i="1" dirty="0">
                <a:latin typeface="Century Gothic" panose="020B0502020202020204" pitchFamily="34" charset="0"/>
              </a:rPr>
              <a:t> </a:t>
            </a:r>
            <a:r>
              <a:rPr lang="fr-FR" sz="900" i="1" dirty="0" smtClean="0">
                <a:latin typeface="Century Gothic" panose="020B0502020202020204" pitchFamily="34" charset="0"/>
              </a:rPr>
              <a:t>: Celle que mes yeux ne voient pas…</a:t>
            </a:r>
          </a:p>
          <a:p>
            <a:pPr lvl="0" algn="just">
              <a:defRPr/>
            </a:pPr>
            <a:endParaRPr lang="fr-FR" sz="400" i="1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Cette bande dessinée marque l’apothéose d’une série cult</a:t>
            </a:r>
            <a:r>
              <a:rPr lang="fr-FR" sz="900" dirty="0">
                <a:latin typeface="Century Gothic" panose="020B0502020202020204" pitchFamily="34" charset="0"/>
              </a:rPr>
              <a:t>e. </a:t>
            </a:r>
            <a:r>
              <a:rPr lang="fr-FR" sz="900" dirty="0" smtClean="0">
                <a:latin typeface="Century Gothic" panose="020B0502020202020204" pitchFamily="34" charset="0"/>
              </a:rPr>
              <a:t>Un dernier tome reste à paraitre pour achever l’ultime </a:t>
            </a:r>
            <a:r>
              <a:rPr lang="fr-FR" sz="900" dirty="0">
                <a:latin typeface="Century Gothic" panose="020B0502020202020204" pitchFamily="34" charset="0"/>
              </a:rPr>
              <a:t>trilogie qui verra la fin des Sambre.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16498" y="6094099"/>
            <a:ext cx="607996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CYRIL PEDROSA – FINALISTE PRIX BD FNAC FRANCE INTER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DÉDICACE </a:t>
            </a: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- FNAC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SAINT-LAZARE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VENDREDI 1</a:t>
            </a:r>
            <a:r>
              <a:rPr lang="fr-FR" sz="1000" baseline="30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ER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FÉVRIER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18H00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Saint-Lazare est heureuse d’accueillir Cyril </a:t>
            </a:r>
            <a:r>
              <a:rPr lang="fr-FR" sz="900" dirty="0" err="1" smtClean="0">
                <a:latin typeface="Century Gothic" panose="020B0502020202020204" pitchFamily="34" charset="0"/>
              </a:rPr>
              <a:t>Pedrosa</a:t>
            </a:r>
            <a:r>
              <a:rPr lang="fr-FR" sz="900" dirty="0" smtClean="0">
                <a:latin typeface="Century Gothic" panose="020B0502020202020204" pitchFamily="34" charset="0"/>
              </a:rPr>
              <a:t> </a:t>
            </a:r>
            <a:r>
              <a:rPr lang="fr-FR" sz="900" dirty="0" smtClean="0">
                <a:latin typeface="Century Gothic" panose="020B0502020202020204" pitchFamily="34" charset="0"/>
              </a:rPr>
              <a:t>pour séance </a:t>
            </a:r>
            <a:r>
              <a:rPr lang="fr-FR" sz="900" dirty="0" smtClean="0">
                <a:latin typeface="Century Gothic" panose="020B0502020202020204" pitchFamily="34" charset="0"/>
              </a:rPr>
              <a:t>de dédicaces de sa bande dessinée </a:t>
            </a:r>
            <a:r>
              <a:rPr lang="fr-FR" sz="900" i="1" dirty="0" smtClean="0">
                <a:latin typeface="Century Gothic" panose="020B0502020202020204" pitchFamily="34" charset="0"/>
              </a:rPr>
              <a:t>L’âge d’or. </a:t>
            </a:r>
            <a:r>
              <a:rPr lang="fr-FR" sz="900" dirty="0" smtClean="0">
                <a:latin typeface="Century Gothic" panose="020B0502020202020204" pitchFamily="34" charset="0"/>
              </a:rPr>
              <a:t>Cet album fait partie des 5 finalistes du premier Prix BD Fnac France Inter.</a:t>
            </a:r>
            <a:endParaRPr lang="fr-FR" sz="900" dirty="0">
              <a:latin typeface="Century Gothic" panose="020B0502020202020204" pitchFamily="34" charset="0"/>
            </a:endParaRPr>
          </a:p>
          <a:p>
            <a:pPr lvl="0" algn="just">
              <a:defRPr/>
            </a:pPr>
            <a:endParaRPr lang="fr-FR" sz="400" dirty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Le </a:t>
            </a:r>
            <a:r>
              <a:rPr lang="fr-FR" sz="900" dirty="0">
                <a:latin typeface="Century Gothic" panose="020B0502020202020204" pitchFamily="34" charset="0"/>
              </a:rPr>
              <a:t>dessinateur Cyril </a:t>
            </a:r>
            <a:r>
              <a:rPr lang="fr-FR" sz="900" dirty="0" err="1">
                <a:latin typeface="Century Gothic" panose="020B0502020202020204" pitchFamily="34" charset="0"/>
              </a:rPr>
              <a:t>Pedrosa</a:t>
            </a:r>
            <a:r>
              <a:rPr lang="fr-FR" sz="900" dirty="0">
                <a:latin typeface="Century Gothic" panose="020B0502020202020204" pitchFamily="34" charset="0"/>
              </a:rPr>
              <a:t> signe avec Roxanne </a:t>
            </a:r>
            <a:r>
              <a:rPr lang="fr-FR" sz="900" dirty="0" err="1">
                <a:latin typeface="Century Gothic" panose="020B0502020202020204" pitchFamily="34" charset="0"/>
              </a:rPr>
              <a:t>Moreil</a:t>
            </a:r>
            <a:r>
              <a:rPr lang="fr-FR" sz="900" dirty="0">
                <a:latin typeface="Century Gothic" panose="020B0502020202020204" pitchFamily="34" charset="0"/>
              </a:rPr>
              <a:t> au scénario, une épopée flamboyante dans un </a:t>
            </a:r>
            <a:r>
              <a:rPr lang="fr-FR" sz="900" dirty="0" smtClean="0">
                <a:latin typeface="Century Gothic" panose="020B0502020202020204" pitchFamily="34" charset="0"/>
              </a:rPr>
              <a:t>Moyen Âge </a:t>
            </a:r>
            <a:r>
              <a:rPr lang="fr-FR" sz="900" dirty="0">
                <a:latin typeface="Century Gothic" panose="020B0502020202020204" pitchFamily="34" charset="0"/>
              </a:rPr>
              <a:t>politique et enchanté.</a:t>
            </a:r>
          </a:p>
        </p:txBody>
      </p:sp>
      <p:pic>
        <p:nvPicPr>
          <p:cNvPr id="2056" name="Picture 8" descr="Rencontrez Philippe Colli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8" b="-1"/>
          <a:stretch/>
        </p:blipFill>
        <p:spPr bwMode="auto">
          <a:xfrm>
            <a:off x="230138" y="3125039"/>
            <a:ext cx="1065052" cy="1378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Rencontrez Yslair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6"/>
          <a:stretch/>
        </p:blipFill>
        <p:spPr bwMode="auto">
          <a:xfrm>
            <a:off x="251446" y="4616290"/>
            <a:ext cx="1065052" cy="140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Rencontrez Cyril Pedro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46" y="6137994"/>
            <a:ext cx="1048555" cy="1375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ABF710C4-49CC-45F1-9B5A-91E2C5D5EC58}"/>
              </a:ext>
            </a:extLst>
          </p:cNvPr>
          <p:cNvSpPr/>
          <p:nvPr/>
        </p:nvSpPr>
        <p:spPr>
          <a:xfrm>
            <a:off x="0" y="9220288"/>
            <a:ext cx="755967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 smtClean="0">
                <a:latin typeface="Century Gothic" panose="020B0502020202020204" pitchFamily="34" charset="0"/>
              </a:rPr>
              <a:t>ÉVÉNEMENTS GRATUITS </a:t>
            </a:r>
            <a:r>
              <a:rPr lang="fr-FR" sz="800" b="1" dirty="0">
                <a:latin typeface="Century Gothic" panose="020B0502020202020204" pitchFamily="34" charset="0"/>
              </a:rPr>
              <a:t>ET </a:t>
            </a:r>
            <a:r>
              <a:rPr lang="fr-FR" sz="800" b="1" dirty="0" smtClean="0">
                <a:latin typeface="Century Gothic" panose="020B0502020202020204" pitchFamily="34" charset="0"/>
              </a:rPr>
              <a:t>OUVERTS </a:t>
            </a:r>
            <a:r>
              <a:rPr lang="fr-FR" sz="800" b="1" dirty="0">
                <a:latin typeface="Century Gothic" panose="020B0502020202020204" pitchFamily="34" charset="0"/>
              </a:rPr>
              <a:t>AU PUBLIC DANS LA LIMITE DES PLACES </a:t>
            </a:r>
            <a:r>
              <a:rPr lang="fr-FR" sz="800" b="1" dirty="0" smtClean="0">
                <a:latin typeface="Century Gothic" panose="020B0502020202020204" pitchFamily="34" charset="0"/>
              </a:rPr>
              <a:t>DISPONIBLES.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43" name="Image 42">
            <a:extLst>
              <a:ext uri="{FF2B5EF4-FFF2-40B4-BE49-F238E27FC236}">
                <a16:creationId xmlns="" xmlns:a16="http://schemas.microsoft.com/office/drawing/2014/main" id="{6D0BBCF3-2B39-466A-A211-2AD5FC9C2A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053" y="9690609"/>
            <a:ext cx="1494543" cy="429354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xmlns="" id="{4573EBB9-CE1F-4F8D-866C-D58DDE553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46" y="9625317"/>
            <a:ext cx="4758873" cy="630942"/>
          </a:xfrm>
          <a:prstGeom prst="rect">
            <a:avLst/>
          </a:prstGeom>
          <a:noFill/>
        </p:spPr>
        <p:txBody>
          <a:bodyPr wrap="square" lIns="0" tIns="0" rIns="0" bIns="0" anchor="ctr" anchorCtr="0">
            <a:spAutoFit/>
          </a:bodyPr>
          <a:lstStyle/>
          <a:p>
            <a:r>
              <a:rPr lang="fr-FR" sz="1000" b="1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CONTACTS </a:t>
            </a:r>
            <a:r>
              <a:rPr lang="fr-FR" sz="1000" b="1" dirty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PRESSE :</a:t>
            </a:r>
          </a:p>
          <a:p>
            <a:endParaRPr lang="fr-FR" sz="400" dirty="0" smtClean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fr-FR" sz="900" dirty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JULIE LE DANTEC // 01 55 21 28 47 // </a:t>
            </a:r>
            <a:r>
              <a:rPr lang="fr-FR" sz="900" b="1" dirty="0">
                <a:solidFill>
                  <a:srgbClr val="FFC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JULIE.LE-DANTEC@FNACDARTY.COM</a:t>
            </a:r>
          </a:p>
          <a:p>
            <a:r>
              <a:rPr lang="fr-FR" sz="900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ANAIS HERVE </a:t>
            </a:r>
            <a:r>
              <a:rPr lang="fr-FR" sz="900" dirty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// 01 55 21 </a:t>
            </a:r>
            <a:r>
              <a:rPr lang="fr-FR" sz="900" dirty="0" smtClean="0"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58 69 // </a:t>
            </a:r>
            <a:r>
              <a:rPr lang="fr-FR" sz="900" b="1" dirty="0" smtClean="0">
                <a:solidFill>
                  <a:srgbClr val="FFC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HelveticaNeueLT Std"/>
              </a:rPr>
              <a:t>ANAIS.HERVE@FNACDARTY.COM</a:t>
            </a:r>
          </a:p>
          <a:p>
            <a:r>
              <a:rPr lang="fr-FR" sz="900" dirty="0">
                <a:solidFill>
                  <a:srgbClr val="FFC000"/>
                </a:solidFill>
                <a:latin typeface="Gilroy-Regular" panose="00000500000000000000" pitchFamily="2" charset="0"/>
                <a:ea typeface="Times New Roman" panose="02020603050405020304" pitchFamily="18" charset="0"/>
                <a:cs typeface="HelveticaNeueLT Std Lt"/>
              </a:rPr>
              <a:t> </a:t>
            </a:r>
            <a:endParaRPr lang="fr-FR" sz="900" dirty="0">
              <a:solidFill>
                <a:srgbClr val="FFC000"/>
              </a:solidFill>
              <a:latin typeface="Gilroy-Regular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 de texte 10">
            <a:extLst>
              <a:ext uri="{FF2B5EF4-FFF2-40B4-BE49-F238E27FC236}">
                <a16:creationId xmlns:a16="http://schemas.microsoft.com/office/drawing/2014/main" xmlns="" id="{B8D7BD3B-3342-4F67-B269-F6C0B3EB5B1E}"/>
              </a:ext>
            </a:extLst>
          </p:cNvPr>
          <p:cNvSpPr txBox="1"/>
          <p:nvPr/>
        </p:nvSpPr>
        <p:spPr>
          <a:xfrm>
            <a:off x="164020" y="10164867"/>
            <a:ext cx="7211133" cy="72565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  <a:ext uri="{C572A759-6A51-4108-AA02-DFA0A04FC94B}">
              <ma14:wrappingTextBox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fr-FR" sz="6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 propos de Fnac Darty </a:t>
            </a:r>
            <a:r>
              <a:rPr lang="fr-FR" sz="6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600" dirty="0">
                <a:latin typeface="Century Gothic" panose="020B0502020202020204" pitchFamily="34" charset="0"/>
              </a:rPr>
              <a:t> </a:t>
            </a:r>
            <a:r>
              <a:rPr lang="fr-FR" sz="600" dirty="0" smtClean="0">
                <a:latin typeface="Century Gothic" panose="020B0502020202020204" pitchFamily="34" charset="0"/>
              </a:rPr>
              <a:t>Présent </a:t>
            </a:r>
            <a:r>
              <a:rPr lang="fr-FR" sz="600" dirty="0">
                <a:latin typeface="Century Gothic" panose="020B0502020202020204" pitchFamily="34" charset="0"/>
              </a:rPr>
              <a:t>dans onze pays, Fnac Darty est un leader européen de la distribution de biens culturels, de loisirs, de produits techniques et d’électroménager. Le groupe, qui compte 26 000 collaborateurs, dispose à fin juin 2018 d’un réseau multi-format de 748 magasins, dont 526 en France et se positionne comme le 2e acteur e-commerce en termes d’audience en France (près de 20 millions de visiteurs uniques cumulés par mois) avec ses deux sites marchands, fnac.com et darty.com. Acteur omni-canal de référence, Fnac Darty a réalisé en 2017 un chiffre d’affaires pro forma de 7.4Mds€.</a:t>
            </a:r>
            <a:endParaRPr lang="fr-FR" sz="600" dirty="0">
              <a:effectLst/>
              <a:latin typeface="Century Gothic" panose="020B0502020202020204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16498" y="1673498"/>
            <a:ext cx="607996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BÉATRICE TILLIER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DÉDICACE FNAC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MONTPARNASSE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SAMEDI 19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15H00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Montparnasse a le plaisir d’accueillir Béatrice Tillier pour </a:t>
            </a:r>
            <a:r>
              <a:rPr lang="fr-FR" sz="900" dirty="0" smtClean="0">
                <a:latin typeface="Century Gothic" panose="020B0502020202020204" pitchFamily="34" charset="0"/>
              </a:rPr>
              <a:t>une </a:t>
            </a:r>
            <a:r>
              <a:rPr lang="fr-FR" sz="900" dirty="0" smtClean="0">
                <a:latin typeface="Century Gothic" panose="020B0502020202020204" pitchFamily="34" charset="0"/>
              </a:rPr>
              <a:t>séance </a:t>
            </a:r>
            <a:r>
              <a:rPr lang="fr-FR" sz="900" dirty="0" smtClean="0">
                <a:latin typeface="Century Gothic" panose="020B0502020202020204" pitchFamily="34" charset="0"/>
              </a:rPr>
              <a:t>de dédicaces à l’occasion de la sortie du tome </a:t>
            </a:r>
            <a:r>
              <a:rPr lang="fr-FR" sz="900" dirty="0">
                <a:latin typeface="Century Gothic" panose="020B0502020202020204" pitchFamily="34" charset="0"/>
              </a:rPr>
              <a:t>2</a:t>
            </a:r>
            <a:r>
              <a:rPr lang="fr-FR" sz="900" dirty="0" smtClean="0">
                <a:latin typeface="Century Gothic" panose="020B0502020202020204" pitchFamily="34" charset="0"/>
              </a:rPr>
              <a:t> de la </a:t>
            </a:r>
            <a:r>
              <a:rPr lang="fr-FR" sz="900" i="1" dirty="0" smtClean="0">
                <a:latin typeface="Century Gothic" panose="020B0502020202020204" pitchFamily="34" charset="0"/>
              </a:rPr>
              <a:t>Complainte des Landes perdues : Cycle 3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</a:p>
          <a:p>
            <a:pPr lvl="0" algn="just">
              <a:defRPr/>
            </a:pPr>
            <a:endParaRPr lang="fr-FR" sz="400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i="1" dirty="0">
                <a:latin typeface="Century Gothic" panose="020B0502020202020204" pitchFamily="34" charset="0"/>
              </a:rPr>
              <a:t>Les sorcières se révoltent : elles refusent que Brynia, l'une des leurs, s'allie à la reine et aide son fils Elgar à devenir le prochain roi. </a:t>
            </a:r>
            <a:endParaRPr lang="fr-FR" sz="900" i="1" dirty="0" smtClean="0">
              <a:latin typeface="Century Gothic" panose="020B0502020202020204" pitchFamily="34" charset="0"/>
            </a:endParaRPr>
          </a:p>
        </p:txBody>
      </p:sp>
      <p:pic>
        <p:nvPicPr>
          <p:cNvPr id="48" name="Picture 6" descr="Rencontrez Béatrice Tillier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2"/>
          <a:stretch/>
        </p:blipFill>
        <p:spPr bwMode="auto">
          <a:xfrm>
            <a:off x="232145" y="1723385"/>
            <a:ext cx="1063045" cy="130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ZoneTexte 48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16498" y="7634539"/>
            <a:ext cx="607996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THOMAS LEGRAND ET FRANÇOIS WARZALA</a:t>
            </a: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DÉDICACE </a:t>
            </a:r>
            <a:r>
              <a:rPr lang="fr-FR" sz="1000" spc="50" dirty="0">
                <a:solidFill>
                  <a:prstClr val="black"/>
                </a:solidFill>
                <a:latin typeface="Century Gothic" panose="020B0502020202020204" pitchFamily="34" charset="0"/>
              </a:rPr>
              <a:t>- FNAC </a:t>
            </a: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TERNES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VENDREDI 1</a:t>
            </a:r>
            <a:r>
              <a:rPr lang="fr-FR" sz="1000" baseline="30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ER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 FÉVRIER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17H00</a:t>
            </a:r>
          </a:p>
          <a:p>
            <a:pPr lvl="0" algn="just">
              <a:defRPr/>
            </a:pPr>
            <a:endParaRPr lang="fr-FR" sz="400" dirty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À </a:t>
            </a:r>
            <a:r>
              <a:rPr lang="fr-FR" sz="900" dirty="0" smtClean="0">
                <a:latin typeface="Century Gothic" panose="020B0502020202020204" pitchFamily="34" charset="0"/>
              </a:rPr>
              <a:t>l’occasion </a:t>
            </a:r>
            <a:r>
              <a:rPr lang="fr-FR" sz="900" dirty="0">
                <a:latin typeface="Century Gothic" panose="020B0502020202020204" pitchFamily="34" charset="0"/>
              </a:rPr>
              <a:t>de la sortie </a:t>
            </a:r>
            <a:r>
              <a:rPr lang="fr-FR" sz="900" dirty="0" smtClean="0">
                <a:latin typeface="Century Gothic" panose="020B0502020202020204" pitchFamily="34" charset="0"/>
              </a:rPr>
              <a:t>de la bande dessinée </a:t>
            </a:r>
            <a:r>
              <a:rPr lang="fr-FR" sz="900" i="1" dirty="0" smtClean="0">
                <a:latin typeface="Century Gothic" panose="020B0502020202020204" pitchFamily="34" charset="0"/>
              </a:rPr>
              <a:t>L’histoire </a:t>
            </a:r>
            <a:r>
              <a:rPr lang="fr-FR" sz="900" i="1" dirty="0">
                <a:latin typeface="Century Gothic" panose="020B0502020202020204" pitchFamily="34" charset="0"/>
              </a:rPr>
              <a:t>de la V</a:t>
            </a:r>
            <a:r>
              <a:rPr lang="fr-FR" sz="900" i="1" baseline="30000" dirty="0">
                <a:latin typeface="Century Gothic" panose="020B0502020202020204" pitchFamily="34" charset="0"/>
              </a:rPr>
              <a:t>e</a:t>
            </a:r>
            <a:r>
              <a:rPr lang="fr-FR" sz="900" i="1" dirty="0">
                <a:latin typeface="Century Gothic" panose="020B0502020202020204" pitchFamily="34" charset="0"/>
              </a:rPr>
              <a:t> </a:t>
            </a:r>
            <a:r>
              <a:rPr lang="fr-FR" sz="900" i="1" dirty="0" smtClean="0">
                <a:latin typeface="Century Gothic" panose="020B0502020202020204" pitchFamily="34" charset="0"/>
              </a:rPr>
              <a:t>République</a:t>
            </a:r>
            <a:r>
              <a:rPr lang="fr-FR" sz="900" dirty="0" smtClean="0">
                <a:latin typeface="Century Gothic" panose="020B0502020202020204" pitchFamily="34" charset="0"/>
              </a:rPr>
              <a:t>, </a:t>
            </a:r>
            <a:r>
              <a:rPr lang="fr-FR" sz="900" dirty="0">
                <a:latin typeface="Century Gothic" panose="020B0502020202020204" pitchFamily="34" charset="0"/>
              </a:rPr>
              <a:t>la Fnac Ternes </a:t>
            </a:r>
            <a:r>
              <a:rPr lang="fr-FR" sz="900" dirty="0" smtClean="0">
                <a:latin typeface="Century Gothic" panose="020B0502020202020204" pitchFamily="34" charset="0"/>
              </a:rPr>
              <a:t>accueille le journaliste et auteur Thomas Legrand </a:t>
            </a:r>
            <a:r>
              <a:rPr lang="fr-FR" sz="900" dirty="0">
                <a:latin typeface="Century Gothic" panose="020B0502020202020204" pitchFamily="34" charset="0"/>
              </a:rPr>
              <a:t>et </a:t>
            </a:r>
            <a:r>
              <a:rPr lang="fr-FR" sz="900" dirty="0" smtClean="0">
                <a:latin typeface="Century Gothic" panose="020B0502020202020204" pitchFamily="34" charset="0"/>
              </a:rPr>
              <a:t>l’illustrateur François </a:t>
            </a:r>
            <a:r>
              <a:rPr lang="fr-FR" sz="900" dirty="0" err="1" smtClean="0">
                <a:latin typeface="Century Gothic" panose="020B0502020202020204" pitchFamily="34" charset="0"/>
              </a:rPr>
              <a:t>Warzala</a:t>
            </a:r>
            <a:r>
              <a:rPr lang="fr-FR" sz="900" dirty="0" smtClean="0">
                <a:latin typeface="Century Gothic" panose="020B0502020202020204" pitchFamily="34" charset="0"/>
              </a:rPr>
              <a:t> pour une </a:t>
            </a:r>
            <a:r>
              <a:rPr lang="fr-FR" sz="900" dirty="0" smtClean="0">
                <a:latin typeface="Century Gothic" panose="020B0502020202020204" pitchFamily="34" charset="0"/>
              </a:rPr>
              <a:t>séance </a:t>
            </a:r>
            <a:r>
              <a:rPr lang="fr-FR" sz="900" dirty="0">
                <a:latin typeface="Century Gothic" panose="020B0502020202020204" pitchFamily="34" charset="0"/>
              </a:rPr>
              <a:t>de </a:t>
            </a:r>
            <a:r>
              <a:rPr lang="fr-FR" sz="900" dirty="0" smtClean="0">
                <a:latin typeface="Century Gothic" panose="020B0502020202020204" pitchFamily="34" charset="0"/>
              </a:rPr>
              <a:t>dédicaces.</a:t>
            </a:r>
          </a:p>
          <a:p>
            <a:pPr lvl="0" algn="just">
              <a:defRPr/>
            </a:pPr>
            <a:endParaRPr lang="fr-FR" sz="400" dirty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Cette bande dessinée retrace l’histoire </a:t>
            </a:r>
            <a:r>
              <a:rPr lang="fr-FR" sz="900" dirty="0">
                <a:latin typeface="Century Gothic" panose="020B0502020202020204" pitchFamily="34" charset="0"/>
              </a:rPr>
              <a:t>de la V</a:t>
            </a:r>
            <a:r>
              <a:rPr lang="fr-FR" sz="900" baseline="30000" dirty="0">
                <a:latin typeface="Century Gothic" panose="020B0502020202020204" pitchFamily="34" charset="0"/>
              </a:rPr>
              <a:t>e</a:t>
            </a:r>
            <a:r>
              <a:rPr lang="fr-FR" sz="900" dirty="0">
                <a:latin typeface="Century Gothic" panose="020B0502020202020204" pitchFamily="34" charset="0"/>
              </a:rPr>
              <a:t> République </a:t>
            </a:r>
            <a:r>
              <a:rPr lang="fr-FR" sz="900" dirty="0" smtClean="0">
                <a:latin typeface="Century Gothic" panose="020B0502020202020204" pitchFamily="34" charset="0"/>
              </a:rPr>
              <a:t>et de </a:t>
            </a:r>
            <a:r>
              <a:rPr lang="fr-FR" sz="900" dirty="0">
                <a:latin typeface="Century Gothic" panose="020B0502020202020204" pitchFamily="34" charset="0"/>
              </a:rPr>
              <a:t>notre constitution, à la fois déséquilibrée, imparfaite, mais solide et résistante aux tumultes de l’histoire. </a:t>
            </a:r>
            <a:endParaRPr lang="fr-FR" sz="900" dirty="0" smtClean="0">
              <a:latin typeface="Century Gothic" panose="020B0502020202020204" pitchFamily="34" charset="0"/>
            </a:endParaRPr>
          </a:p>
        </p:txBody>
      </p:sp>
      <p:pic>
        <p:nvPicPr>
          <p:cNvPr id="50" name="Picture 2" descr="https://static.fnac-static.com/multimedia/Images/FR/NR/9b/b1/95/9810331/1507-1/tsp20180924175259/L-Histoire-de-la-Ve-Republique-en-BD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1" b="4634"/>
          <a:stretch/>
        </p:blipFill>
        <p:spPr bwMode="auto">
          <a:xfrm>
            <a:off x="251446" y="7643848"/>
            <a:ext cx="1043744" cy="138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ZoneTexte 21">
            <a:extLst>
              <a:ext uri="{FF2B5EF4-FFF2-40B4-BE49-F238E27FC236}">
                <a16:creationId xmlns="" xmlns:a16="http://schemas.microsoft.com/office/drawing/2014/main" id="{A5E8B156-E921-44E1-8290-D0A739F3203F}"/>
              </a:ext>
            </a:extLst>
          </p:cNvPr>
          <p:cNvSpPr txBox="1"/>
          <p:nvPr/>
        </p:nvSpPr>
        <p:spPr>
          <a:xfrm>
            <a:off x="1337806" y="170329"/>
            <a:ext cx="6058656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D6A3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MATTHIEU BONHOMME</a:t>
            </a:r>
            <a:endParaRPr lang="fr-FR" sz="1400" b="1" dirty="0">
              <a:solidFill>
                <a:srgbClr val="D6A3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fr-FR" sz="1000" spc="5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DÉDICACE FNAC TERNES</a:t>
            </a:r>
          </a:p>
          <a:p>
            <a:pPr algn="just">
              <a:defRPr/>
            </a:pP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SAMEDI 19 </a:t>
            </a:r>
            <a:r>
              <a:rPr lang="fr-FR" sz="1000" dirty="0">
                <a:solidFill>
                  <a:prstClr val="black"/>
                </a:solidFill>
                <a:latin typeface="Century Gothic" panose="020B0502020202020204" pitchFamily="34" charset="0"/>
              </a:rPr>
              <a:t>JANVIER À </a:t>
            </a:r>
            <a:r>
              <a:rPr lang="fr-FR" sz="10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15H00</a:t>
            </a:r>
          </a:p>
          <a:p>
            <a:pPr algn="just">
              <a:defRPr/>
            </a:pPr>
            <a:endParaRPr lang="fr-FR" sz="400" dirty="0" smtClean="0">
              <a:solidFill>
                <a:prstClr val="black"/>
              </a:solidFill>
              <a:latin typeface="Gilroy-extrabold" panose="00000900000000000000" pitchFamily="50" charset="0"/>
            </a:endParaRPr>
          </a:p>
          <a:p>
            <a:pPr lvl="0" algn="just">
              <a:defRPr/>
            </a:pPr>
            <a:r>
              <a:rPr lang="fr-FR" sz="900" dirty="0" smtClean="0">
                <a:latin typeface="Century Gothic" panose="020B0502020202020204" pitchFamily="34" charset="0"/>
              </a:rPr>
              <a:t>La Fnac Ternes reçoit l’auteur et dessinateur Matthieu Bonhomme pour une séance de dédicaces à l’occasion de la sortie de son album </a:t>
            </a:r>
            <a:r>
              <a:rPr lang="fr-FR" sz="900" i="1" dirty="0" smtClean="0">
                <a:latin typeface="Century Gothic" panose="020B0502020202020204" pitchFamily="34" charset="0"/>
              </a:rPr>
              <a:t>Charlotte Impératrice</a:t>
            </a:r>
            <a:r>
              <a:rPr lang="fr-FR" sz="900" dirty="0" smtClean="0">
                <a:latin typeface="Century Gothic" panose="020B0502020202020204" pitchFamily="34" charset="0"/>
              </a:rPr>
              <a:t>.</a:t>
            </a:r>
          </a:p>
          <a:p>
            <a:pPr lvl="0" algn="just">
              <a:defRPr/>
            </a:pPr>
            <a:endParaRPr lang="fr-FR" sz="400" dirty="0" smtClean="0"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fr-FR" sz="900" i="1" dirty="0" smtClean="0">
                <a:latin typeface="Century Gothic" panose="020B0502020202020204" pitchFamily="34" charset="0"/>
              </a:rPr>
              <a:t>1859</a:t>
            </a:r>
            <a:r>
              <a:rPr lang="fr-FR" sz="900" i="1" dirty="0">
                <a:latin typeface="Century Gothic" panose="020B0502020202020204" pitchFamily="34" charset="0"/>
              </a:rPr>
              <a:t>. Charlotte de Belgique, seize ans, fille du roi Léopold I</a:t>
            </a:r>
            <a:r>
              <a:rPr lang="fr-FR" sz="900" i="1" baseline="30000" dirty="0">
                <a:latin typeface="Century Gothic" panose="020B0502020202020204" pitchFamily="34" charset="0"/>
              </a:rPr>
              <a:t>er</a:t>
            </a:r>
            <a:r>
              <a:rPr lang="fr-FR" sz="900" i="1" dirty="0">
                <a:latin typeface="Century Gothic" panose="020B0502020202020204" pitchFamily="34" charset="0"/>
              </a:rPr>
              <a:t>, est en âge d’être </a:t>
            </a:r>
            <a:r>
              <a:rPr lang="fr-FR" sz="900" i="1" dirty="0" smtClean="0">
                <a:latin typeface="Century Gothic" panose="020B0502020202020204" pitchFamily="34" charset="0"/>
              </a:rPr>
              <a:t>mariée. Après </a:t>
            </a:r>
            <a:r>
              <a:rPr lang="fr-FR" sz="900" i="1" dirty="0">
                <a:latin typeface="Century Gothic" panose="020B0502020202020204" pitchFamily="34" charset="0"/>
              </a:rPr>
              <a:t>dix mois pour négocier la dot et la contre-dot, la cérémonie historique a lieu à Bruxelles. Charlotte est radieuse. Le monde entier </a:t>
            </a:r>
            <a:r>
              <a:rPr lang="fr-FR" sz="900" i="1" dirty="0" smtClean="0">
                <a:latin typeface="Century Gothic" panose="020B0502020202020204" pitchFamily="34" charset="0"/>
              </a:rPr>
              <a:t>l’envie, mais pour </a:t>
            </a:r>
            <a:r>
              <a:rPr lang="fr-FR" sz="900" i="1" dirty="0">
                <a:latin typeface="Century Gothic" panose="020B0502020202020204" pitchFamily="34" charset="0"/>
              </a:rPr>
              <a:t>elle, ce n’est que le début d’une impitoyable descente aux enfers.</a:t>
            </a:r>
          </a:p>
        </p:txBody>
      </p:sp>
      <p:pic>
        <p:nvPicPr>
          <p:cNvPr id="23" name="Picture 4" descr="Charlotte impératriceLa princesse et l'archiduc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6" r="13284"/>
          <a:stretch/>
        </p:blipFill>
        <p:spPr bwMode="auto">
          <a:xfrm>
            <a:off x="230138" y="166663"/>
            <a:ext cx="1067060" cy="146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4521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17361</TotalTime>
  <Words>929</Words>
  <Application>Microsoft Office PowerPoint</Application>
  <PresentationFormat>Personnalisé</PresentationFormat>
  <Paragraphs>81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2" baseType="lpstr">
      <vt:lpstr>Arial</vt:lpstr>
      <vt:lpstr>Calibri</vt:lpstr>
      <vt:lpstr>Century Gothic</vt:lpstr>
      <vt:lpstr>Gilroy-extrabold</vt:lpstr>
      <vt:lpstr>Gilroy-Regular</vt:lpstr>
      <vt:lpstr>HelveticaNeueLT Com 55 Roman</vt:lpstr>
      <vt:lpstr>HelveticaNeueLT Std</vt:lpstr>
      <vt:lpstr>HelveticaNeueLT Std Lt</vt:lpstr>
      <vt:lpstr>Times New Roman</vt:lpstr>
      <vt:lpstr>Thème Office</vt:lpstr>
      <vt:lpstr>Présentation PowerPoint</vt:lpstr>
      <vt:lpstr>Présentation PowerPoint</vt:lpstr>
    </vt:vector>
  </TitlesOfParts>
  <Company>Fnac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chanus</dc:creator>
  <cp:lastModifiedBy>HERVE Anais</cp:lastModifiedBy>
  <cp:revision>1055</cp:revision>
  <cp:lastPrinted>2018-10-31T10:16:01Z</cp:lastPrinted>
  <dcterms:created xsi:type="dcterms:W3CDTF">2015-01-08T16:19:48Z</dcterms:created>
  <dcterms:modified xsi:type="dcterms:W3CDTF">2019-01-10T13:41:03Z</dcterms:modified>
</cp:coreProperties>
</file>